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7"/>
  </p:notesMasterIdLst>
  <p:sldIdLst>
    <p:sldId id="260" r:id="rId6"/>
  </p:sldIdLst>
  <p:sldSz cx="9906000" cy="6858000" type="A4"/>
  <p:notesSz cx="9926638" cy="143557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op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D2"/>
    <a:srgbClr val="FF4343"/>
    <a:srgbClr val="00C8BA"/>
    <a:srgbClr val="C5FFFB"/>
    <a:srgbClr val="C9FFFB"/>
    <a:srgbClr val="00968B"/>
    <a:srgbClr val="009E93"/>
    <a:srgbClr val="006D64"/>
    <a:srgbClr val="54BCEB"/>
    <a:srgbClr val="D9FF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754" autoAdjust="0"/>
    <p:restoredTop sz="95300" autoAdjust="0"/>
  </p:normalViewPr>
  <p:slideViewPr>
    <p:cSldViewPr snapToGrid="0">
      <p:cViewPr>
        <p:scale>
          <a:sx n="100" d="100"/>
          <a:sy n="100" d="100"/>
        </p:scale>
        <p:origin x="858" y="-154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bra Davis" userId="b4ce3a7d-644a-4ec6-ad84-028e1743d4b9" providerId="ADAL" clId="{FF17D267-587C-40D4-ABD5-4B93223E4607}"/>
    <pc:docChg chg="undo custSel modSld">
      <pc:chgData name="Debra Davis" userId="b4ce3a7d-644a-4ec6-ad84-028e1743d4b9" providerId="ADAL" clId="{FF17D267-587C-40D4-ABD5-4B93223E4607}" dt="2021-11-23T09:40:09.949" v="93" actId="20577"/>
      <pc:docMkLst>
        <pc:docMk/>
      </pc:docMkLst>
      <pc:sldChg chg="modSp mod">
        <pc:chgData name="Debra Davis" userId="b4ce3a7d-644a-4ec6-ad84-028e1743d4b9" providerId="ADAL" clId="{FF17D267-587C-40D4-ABD5-4B93223E4607}" dt="2021-11-23T09:40:09.949" v="93" actId="20577"/>
        <pc:sldMkLst>
          <pc:docMk/>
          <pc:sldMk cId="3490099310" sldId="260"/>
        </pc:sldMkLst>
        <pc:spChg chg="mod">
          <ac:chgData name="Debra Davis" userId="b4ce3a7d-644a-4ec6-ad84-028e1743d4b9" providerId="ADAL" clId="{FF17D267-587C-40D4-ABD5-4B93223E4607}" dt="2021-11-23T09:40:08.352" v="90" actId="20577"/>
          <ac:spMkLst>
            <pc:docMk/>
            <pc:sldMk cId="3490099310" sldId="260"/>
            <ac:spMk id="14" creationId="{00000000-0000-0000-0000-000000000000}"/>
          </ac:spMkLst>
        </pc:spChg>
        <pc:graphicFrameChg chg="modGraphic">
          <ac:chgData name="Debra Davis" userId="b4ce3a7d-644a-4ec6-ad84-028e1743d4b9" providerId="ADAL" clId="{FF17D267-587C-40D4-ABD5-4B93223E4607}" dt="2021-11-23T09:40:09.949" v="93" actId="20577"/>
          <ac:graphicFrameMkLst>
            <pc:docMk/>
            <pc:sldMk cId="3490099310" sldId="260"/>
            <ac:graphicFrameMk id="2" creationId="{35B645F6-9C1E-4BA8-942C-BB4E3E4CEC13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3" cy="720282"/>
          </a:xfrm>
          <a:prstGeom prst="rect">
            <a:avLst/>
          </a:prstGeom>
        </p:spPr>
        <p:txBody>
          <a:bodyPr vert="horz" lIns="132750" tIns="66375" rIns="132750" bIns="66375" rtlCol="0"/>
          <a:lstStyle>
            <a:lvl1pPr algn="l">
              <a:defRPr sz="17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800" y="0"/>
            <a:ext cx="4301543" cy="720282"/>
          </a:xfrm>
          <a:prstGeom prst="rect">
            <a:avLst/>
          </a:prstGeom>
        </p:spPr>
        <p:txBody>
          <a:bodyPr vert="horz" lIns="132750" tIns="66375" rIns="132750" bIns="66375" rtlCol="0"/>
          <a:lstStyle>
            <a:lvl1pPr algn="r">
              <a:defRPr sz="1700"/>
            </a:lvl1pPr>
          </a:lstStyle>
          <a:p>
            <a:fld id="{222E43BF-527D-440D-8356-FC8BCEDDB5DC}" type="datetimeFigureOut">
              <a:rPr lang="en-GB" smtClean="0"/>
              <a:t>13/12/2021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65263" y="1795463"/>
            <a:ext cx="6996112" cy="4843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750" tIns="66375" rIns="132750" bIns="6637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6908710"/>
            <a:ext cx="7941310" cy="5652582"/>
          </a:xfrm>
          <a:prstGeom prst="rect">
            <a:avLst/>
          </a:prstGeom>
        </p:spPr>
        <p:txBody>
          <a:bodyPr vert="horz" lIns="132750" tIns="66375" rIns="132750" bIns="6637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13635487"/>
            <a:ext cx="4301543" cy="720280"/>
          </a:xfrm>
          <a:prstGeom prst="rect">
            <a:avLst/>
          </a:prstGeom>
        </p:spPr>
        <p:txBody>
          <a:bodyPr vert="horz" lIns="132750" tIns="66375" rIns="132750" bIns="66375" rtlCol="0" anchor="b"/>
          <a:lstStyle>
            <a:lvl1pPr algn="l">
              <a:defRPr sz="17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800" y="13635487"/>
            <a:ext cx="4301543" cy="720280"/>
          </a:xfrm>
          <a:prstGeom prst="rect">
            <a:avLst/>
          </a:prstGeom>
        </p:spPr>
        <p:txBody>
          <a:bodyPr vert="horz" lIns="132750" tIns="66375" rIns="132750" bIns="66375" rtlCol="0" anchor="b"/>
          <a:lstStyle>
            <a:lvl1pPr algn="r">
              <a:defRPr sz="1700"/>
            </a:lvl1pPr>
          </a:lstStyle>
          <a:p>
            <a:fld id="{22D8F38C-0513-424D-9F07-ACE2DBD6F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10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65263" y="1795463"/>
            <a:ext cx="6996112" cy="48434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SILVER MENU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8F38C-0513-424D-9F07-ACE2DBD6F96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3544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13/12/2021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E56D4B-3E37-45DC-8A0E-850FD0BBE6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3E2D7A-21FB-4E41-849E-FBC6B38F3D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" y="21720"/>
            <a:ext cx="1602025" cy="7696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8244A5-C333-4344-B70D-CA249A56B37A}"/>
              </a:ext>
            </a:extLst>
          </p:cNvPr>
          <p:cNvSpPr txBox="1"/>
          <p:nvPr userDrawn="1"/>
        </p:nvSpPr>
        <p:spPr>
          <a:xfrm>
            <a:off x="8788936" y="3163689"/>
            <a:ext cx="1088495" cy="3654790"/>
          </a:xfrm>
          <a:prstGeom prst="round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740" b="1">
                <a:solidFill>
                  <a:schemeClr val="bg1"/>
                </a:solidFill>
                <a:latin typeface="Century Gothic" panose="020B0502020202020204" pitchFamily="34" charset="0"/>
              </a:rPr>
              <a:t>ALLERGY INFORMATION:</a:t>
            </a:r>
          </a:p>
          <a:p>
            <a:r>
              <a:rPr lang="en-GB" sz="700">
                <a:solidFill>
                  <a:schemeClr val="bg1"/>
                </a:solidFill>
                <a:latin typeface="Century Gothic" panose="020B0502020202020204" pitchFamily="34" charset="0"/>
              </a:rPr>
              <a:t> If your child has an allergy or intolerance please ask a member of the catering team for information. If your child has a school lunch and has a food allergy or intolerance you will be asked to complete a form to ensure we have the necessary information to cater for your child. We use a large variety of ingredients in the preparation of our meals and due to the nature of our kitchens it is not possible to completely remove the risk of cross contamination.</a:t>
            </a:r>
          </a:p>
        </p:txBody>
      </p:sp>
    </p:spTree>
    <p:extLst>
      <p:ext uri="{BB962C8B-B14F-4D97-AF65-F5344CB8AC3E}">
        <p14:creationId xmlns:p14="http://schemas.microsoft.com/office/powerpoint/2010/main" val="144662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13/12/2021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60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13/12/2021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69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13/12/2021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76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13/12/2021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08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13/12/2021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55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13/12/2021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14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13/12/2021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01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13/12/2021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26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13/12/2021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68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13/12/2021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58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1A62-7A48-4C58-849E-C45ADCCDA826}" type="datetimeFigureOut">
              <a:rPr lang="en-GB" smtClean="0"/>
              <a:t>13/12/2021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72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-1235242" y="7555832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5B645F6-9C1E-4BA8-942C-BB4E3E4CEC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725648"/>
              </p:ext>
            </p:extLst>
          </p:nvPr>
        </p:nvGraphicFramePr>
        <p:xfrm>
          <a:off x="92237" y="451778"/>
          <a:ext cx="8608613" cy="63424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0175">
                  <a:extLst>
                    <a:ext uri="{9D8B030D-6E8A-4147-A177-3AD203B41FA5}">
                      <a16:colId xmlns:a16="http://schemas.microsoft.com/office/drawing/2014/main" val="3931940056"/>
                    </a:ext>
                  </a:extLst>
                </a:gridCol>
                <a:gridCol w="758438">
                  <a:extLst>
                    <a:ext uri="{9D8B030D-6E8A-4147-A177-3AD203B41FA5}">
                      <a16:colId xmlns:a16="http://schemas.microsoft.com/office/drawing/2014/main" val="1802426597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2213713473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42676253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4290988203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3195512949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1114242205"/>
                    </a:ext>
                  </a:extLst>
                </a:gridCol>
              </a:tblGrid>
              <a:tr h="260767">
                <a:tc>
                  <a:txBody>
                    <a:bodyPr/>
                    <a:lstStyle/>
                    <a:p>
                      <a:pPr algn="l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Monday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Tuesday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Wednesday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Thursday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Friday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792794"/>
                  </a:ext>
                </a:extLst>
              </a:tr>
              <a:tr h="368142">
                <a:tc rowSpan="6">
                  <a:txBody>
                    <a:bodyPr/>
                    <a:lstStyle/>
                    <a:p>
                      <a:pPr algn="l"/>
                      <a:r>
                        <a:rPr lang="en-GB" sz="600" b="1" dirty="0">
                          <a:latin typeface="Century Gothic" panose="020B0502020202020204" pitchFamily="34" charset="0"/>
                        </a:rPr>
                        <a:t>Week 1</a:t>
                      </a:r>
                    </a:p>
                    <a:p>
                      <a:pPr algn="l"/>
                      <a:r>
                        <a:rPr lang="en-GB" sz="600" b="1" dirty="0">
                          <a:latin typeface="Century Gothic" panose="020B0502020202020204" pitchFamily="34" charset="0"/>
                        </a:rPr>
                        <a:t>30/08/2021</a:t>
                      </a:r>
                    </a:p>
                    <a:p>
                      <a:pPr algn="l"/>
                      <a:r>
                        <a:rPr lang="en-GB" sz="600" b="1" dirty="0">
                          <a:latin typeface="Century Gothic" panose="020B0502020202020204" pitchFamily="34" charset="0"/>
                        </a:rPr>
                        <a:t>20/09/2021</a:t>
                      </a:r>
                    </a:p>
                    <a:p>
                      <a:pPr algn="l"/>
                      <a:r>
                        <a:rPr lang="en-GB" sz="600" b="1" dirty="0">
                          <a:latin typeface="Century Gothic" panose="020B0502020202020204" pitchFamily="34" charset="0"/>
                        </a:rPr>
                        <a:t>11/10/2021</a:t>
                      </a:r>
                    </a:p>
                    <a:p>
                      <a:pPr algn="l"/>
                      <a:r>
                        <a:rPr lang="en-GB" sz="600" b="1" dirty="0">
                          <a:latin typeface="Century Gothic" panose="020B0502020202020204" pitchFamily="34" charset="0"/>
                        </a:rPr>
                        <a:t>08/11/2021</a:t>
                      </a:r>
                    </a:p>
                    <a:p>
                      <a:pPr algn="l"/>
                      <a:r>
                        <a:rPr lang="en-GB" sz="600" b="1" dirty="0">
                          <a:latin typeface="Century Gothic" panose="020B0502020202020204" pitchFamily="34" charset="0"/>
                        </a:rPr>
                        <a:t>29/11/2021</a:t>
                      </a:r>
                    </a:p>
                    <a:p>
                      <a:pPr algn="l"/>
                      <a:r>
                        <a:rPr lang="en-GB" sz="600" b="1" dirty="0">
                          <a:latin typeface="Century Gothic" panose="020B0502020202020204" pitchFamily="34" charset="0"/>
                        </a:rPr>
                        <a:t>03/01/2022</a:t>
                      </a:r>
                    </a:p>
                    <a:p>
                      <a:pPr algn="l"/>
                      <a:r>
                        <a:rPr lang="en-GB" sz="600" b="1" dirty="0">
                          <a:latin typeface="Century Gothic" panose="020B0502020202020204" pitchFamily="34" charset="0"/>
                        </a:rPr>
                        <a:t>24/01/2022</a:t>
                      </a:r>
                    </a:p>
                    <a:p>
                      <a:pPr algn="l"/>
                      <a:r>
                        <a:rPr lang="en-GB" sz="600" b="1" dirty="0">
                          <a:latin typeface="Century Gothic" panose="020B0502020202020204" pitchFamily="34" charset="0"/>
                        </a:rPr>
                        <a:t>14/02/2022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dirty="0">
                          <a:latin typeface="Century Gothic" panose="020B0502020202020204" pitchFamily="34" charset="0"/>
                        </a:rPr>
                        <a:t>Option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Vegetable and Bean Fajitas with Rice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Sausage roll with ½ Baked potato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dirty="0">
                          <a:latin typeface="Century Gothic" panose="020B0502020202020204" pitchFamily="34" charset="0"/>
                        </a:rPr>
                        <a:t>Roast Chicken with Stuffing, Roast Potatoes and Gravy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dirty="0">
                          <a:latin typeface="Century Gothic" panose="020B0502020202020204" pitchFamily="34" charset="0"/>
                        </a:rPr>
                        <a:t>Beef Spaghetti Bolognaise </a:t>
                      </a:r>
                      <a:endParaRPr lang="en-GB" sz="6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dirty="0">
                          <a:latin typeface="Century Gothic" panose="020B0502020202020204" pitchFamily="34" charset="0"/>
                        </a:rPr>
                        <a:t>MSC Fishfingers/Salmon Fish Fingers  with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Chips and Tomato Sauce </a:t>
                      </a:r>
                      <a:endParaRPr lang="en-GB" sz="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932877"/>
                  </a:ext>
                </a:extLst>
              </a:tr>
              <a:tr h="46017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>
                          <a:latin typeface="Century Gothic" panose="020B0502020202020204" pitchFamily="34" charset="0"/>
                        </a:rPr>
                        <a:t>Option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Macaroni Cheese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Tomato, Lentil pasta bake</a:t>
                      </a:r>
                      <a:endParaRPr lang="en-GB" sz="600" b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Vegetable Wellington with Roast Potatoes and Gravy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Vegetable sausage hotdog with Potato Wedges </a:t>
                      </a:r>
                      <a:endParaRPr lang="en-GB" sz="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Cheese and Tomato Pinwheel with Chips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endParaRPr lang="en-GB" sz="600" dirty="0"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717763"/>
                  </a:ext>
                </a:extLst>
              </a:tr>
              <a:tr h="36814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>
                          <a:latin typeface="Century Gothic" panose="020B0502020202020204" pitchFamily="34" charset="0"/>
                        </a:rPr>
                        <a:t>Option 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Jacket Potato with filling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6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Tomato soup with filled baguette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6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Jacket Potato with filling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Jacket Potato with filling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6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Jacket Potato with filling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6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823371"/>
                  </a:ext>
                </a:extLst>
              </a:tr>
              <a:tr h="27610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>
                          <a:latin typeface="Century Gothic" panose="020B0502020202020204" pitchFamily="34" charset="0"/>
                        </a:rPr>
                        <a:t>Vegetables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dirty="0">
                          <a:latin typeface="Century Gothic" panose="020B0502020202020204" pitchFamily="34" charset="0"/>
                        </a:rPr>
                        <a:t>Green Beans </a:t>
                      </a:r>
                      <a:endParaRPr lang="en-GB" sz="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/>
                      <a:r>
                        <a:rPr lang="en-GB" sz="600" dirty="0">
                          <a:latin typeface="Century Gothic" panose="020B0502020202020204" pitchFamily="34" charset="0"/>
                        </a:rPr>
                        <a:t>Carrots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dirty="0">
                          <a:latin typeface="Century Gothic" panose="020B0502020202020204" pitchFamily="34" charset="0"/>
                        </a:rPr>
                        <a:t>Peas</a:t>
                      </a:r>
                    </a:p>
                    <a:p>
                      <a:pPr algn="l"/>
                      <a:r>
                        <a:rPr lang="en-GB" sz="600" dirty="0">
                          <a:latin typeface="Century Gothic" panose="020B0502020202020204" pitchFamily="34" charset="0"/>
                        </a:rPr>
                        <a:t>Sweetcorn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dirty="0">
                          <a:latin typeface="Century Gothic" panose="020B0502020202020204" pitchFamily="34" charset="0"/>
                        </a:rPr>
                        <a:t>Cauliflower </a:t>
                      </a:r>
                      <a:endParaRPr lang="en-GB" sz="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/>
                      <a:r>
                        <a:rPr lang="en-GB" sz="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Savoy cabbage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Carrots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>
                          <a:latin typeface="Century Gothic" panose="020B0502020202020204" pitchFamily="34" charset="0"/>
                        </a:rPr>
                        <a:t>Broccoli </a:t>
                      </a:r>
                      <a:endParaRPr lang="en-GB" sz="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dirty="0">
                          <a:latin typeface="Century Gothic" panose="020B0502020202020204" pitchFamily="34" charset="0"/>
                        </a:rPr>
                        <a:t>Baked Beans </a:t>
                      </a:r>
                    </a:p>
                    <a:p>
                      <a:pPr algn="l"/>
                      <a:r>
                        <a:rPr lang="en-GB" sz="600" dirty="0">
                          <a:latin typeface="Century Gothic" panose="020B0502020202020204" pitchFamily="34" charset="0"/>
                        </a:rPr>
                        <a:t>Garden Peas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932975"/>
                  </a:ext>
                </a:extLst>
              </a:tr>
              <a:tr h="27610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F0D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GB" sz="600">
                          <a:latin typeface="Century Gothic" panose="020B0502020202020204" pitchFamily="34" charset="0"/>
                        </a:rPr>
                        <a:t>Dessert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Sticky Toffee Apple Crumble with Custard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Oaty Cookie </a:t>
                      </a:r>
                    </a:p>
                    <a:p>
                      <a:pPr algn="l"/>
                      <a:endParaRPr lang="en-GB" sz="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Mandarin Jelly </a:t>
                      </a:r>
                      <a:endParaRPr lang="en-GB" sz="600" dirty="0">
                        <a:solidFill>
                          <a:srgbClr val="C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Pineapple Sponge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6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dirty="0">
                          <a:latin typeface="Century Gothic" panose="020B0502020202020204" pitchFamily="34" charset="0"/>
                        </a:rPr>
                        <a:t>Apple, Cheese and Biscuits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820727"/>
                  </a:ext>
                </a:extLst>
              </a:tr>
              <a:tr h="184071">
                <a:tc vMerge="1">
                  <a:txBody>
                    <a:bodyPr/>
                    <a:lstStyle/>
                    <a:p>
                      <a:pPr algn="l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GB" sz="600" dirty="0">
                          <a:latin typeface="Century Gothic" panose="020B0502020202020204" pitchFamily="34" charset="0"/>
                        </a:rPr>
                        <a:t>Or a choice of Yoghurt &amp; Fresh Fruit available daily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4522822"/>
                  </a:ext>
                </a:extLst>
              </a:tr>
              <a:tr h="199410">
                <a:tc gridSpan="7">
                  <a:txBody>
                    <a:bodyPr/>
                    <a:lstStyle/>
                    <a:p>
                      <a:pPr algn="l"/>
                      <a:endParaRPr lang="en-GB" sz="7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8773933"/>
                  </a:ext>
                </a:extLst>
              </a:tr>
              <a:tr h="368142">
                <a:tc rowSpan="6">
                  <a:txBody>
                    <a:bodyPr/>
                    <a:lstStyle/>
                    <a:p>
                      <a:pPr algn="l"/>
                      <a:r>
                        <a:rPr lang="en-GB" sz="600" b="1" dirty="0">
                          <a:latin typeface="Century Gothic" panose="020B0502020202020204" pitchFamily="34" charset="0"/>
                        </a:rPr>
                        <a:t>Week 2</a:t>
                      </a:r>
                    </a:p>
                    <a:p>
                      <a:pPr algn="l"/>
                      <a:r>
                        <a:rPr lang="en-GB" sz="600" b="1" dirty="0">
                          <a:latin typeface="Century Gothic" panose="020B0502020202020204" pitchFamily="34" charset="0"/>
                        </a:rPr>
                        <a:t>06/09/2021</a:t>
                      </a:r>
                    </a:p>
                    <a:p>
                      <a:pPr algn="l"/>
                      <a:r>
                        <a:rPr lang="en-GB" sz="600" b="1" dirty="0">
                          <a:latin typeface="Century Gothic" panose="020B0502020202020204" pitchFamily="34" charset="0"/>
                        </a:rPr>
                        <a:t>27/09/2021</a:t>
                      </a:r>
                    </a:p>
                    <a:p>
                      <a:pPr algn="l"/>
                      <a:r>
                        <a:rPr lang="en-GB" sz="600" b="1" dirty="0">
                          <a:latin typeface="Century Gothic" panose="020B0502020202020204" pitchFamily="34" charset="0"/>
                        </a:rPr>
                        <a:t>18/10/2021</a:t>
                      </a:r>
                    </a:p>
                    <a:p>
                      <a:pPr algn="l"/>
                      <a:r>
                        <a:rPr lang="en-GB" sz="600" b="1" dirty="0">
                          <a:latin typeface="Century Gothic" panose="020B0502020202020204" pitchFamily="34" charset="0"/>
                        </a:rPr>
                        <a:t>15/11/2021</a:t>
                      </a:r>
                    </a:p>
                    <a:p>
                      <a:pPr algn="l"/>
                      <a:r>
                        <a:rPr lang="en-GB" sz="600" b="1" dirty="0">
                          <a:latin typeface="Century Gothic" panose="020B0502020202020204" pitchFamily="34" charset="0"/>
                        </a:rPr>
                        <a:t>06/12/2021</a:t>
                      </a:r>
                    </a:p>
                    <a:p>
                      <a:pPr algn="l"/>
                      <a:r>
                        <a:rPr lang="en-GB" sz="600" b="1" dirty="0">
                          <a:latin typeface="Century Gothic" panose="020B0502020202020204" pitchFamily="34" charset="0"/>
                        </a:rPr>
                        <a:t>10/01/2022</a:t>
                      </a:r>
                    </a:p>
                    <a:p>
                      <a:pPr algn="l"/>
                      <a:r>
                        <a:rPr lang="en-GB" sz="600" b="1" dirty="0">
                          <a:latin typeface="Century Gothic" panose="020B0502020202020204" pitchFamily="34" charset="0"/>
                        </a:rPr>
                        <a:t>31/01/2022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dirty="0">
                          <a:latin typeface="Century Gothic" panose="020B0502020202020204" pitchFamily="34" charset="0"/>
                        </a:rPr>
                        <a:t>Option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dirty="0">
                          <a:latin typeface="Century Gothic" panose="020B0502020202020204" pitchFamily="34" charset="0"/>
                        </a:rPr>
                        <a:t>Cheese and Tomato Pizza </a:t>
                      </a:r>
                      <a:r>
                        <a:rPr lang="en-GB" sz="600">
                          <a:latin typeface="Century Gothic" panose="020B0502020202020204" pitchFamily="34" charset="0"/>
                        </a:rPr>
                        <a:t>with Wedges</a:t>
                      </a:r>
                      <a:endParaRPr lang="en-GB" sz="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dirty="0">
                          <a:latin typeface="Century Gothic" panose="020B0502020202020204" pitchFamily="34" charset="0"/>
                        </a:rPr>
                        <a:t>Sausage &amp; Mash</a:t>
                      </a:r>
                    </a:p>
                    <a:p>
                      <a:pPr algn="l"/>
                      <a:endParaRPr lang="en-GB" sz="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dirty="0">
                          <a:latin typeface="Century Gothic" panose="020B0502020202020204" pitchFamily="34" charset="0"/>
                        </a:rPr>
                        <a:t>Roast Pork with Roast Potatoes and Gravy</a:t>
                      </a:r>
                    </a:p>
                    <a:p>
                      <a:pPr algn="l"/>
                      <a:r>
                        <a:rPr lang="en-GB" sz="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endParaRPr lang="en-GB" sz="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dirty="0">
                          <a:latin typeface="Century Gothic" panose="020B0502020202020204" pitchFamily="34" charset="0"/>
                        </a:rPr>
                        <a:t>Mediterranean Chicken  with Rice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dirty="0">
                          <a:latin typeface="Century Gothic" panose="020B0502020202020204" pitchFamily="34" charset="0"/>
                        </a:rPr>
                        <a:t>MSC Fish in Batter with Chips and Tomato Sauce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8475640"/>
                  </a:ext>
                </a:extLst>
              </a:tr>
              <a:tr h="36814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>
                          <a:latin typeface="Century Gothic" panose="020B0502020202020204" pitchFamily="34" charset="0"/>
                        </a:rPr>
                        <a:t>Option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Vegetable Tagine with Couscous</a:t>
                      </a:r>
                    </a:p>
                    <a:p>
                      <a:pPr algn="l"/>
                      <a:endParaRPr lang="en-GB" sz="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Roasted Cauliflower Curry with Rice</a:t>
                      </a:r>
                    </a:p>
                    <a:p>
                      <a:pPr algn="l"/>
                      <a:endParaRPr lang="en-GB" sz="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dirty="0">
                          <a:latin typeface="Century Gothic" panose="020B0502020202020204" pitchFamily="34" charset="0"/>
                        </a:rPr>
                        <a:t>Roasted Quorn with Roast Potatoes and Gravy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Vegetable Lasagne</a:t>
                      </a:r>
                      <a:endParaRPr lang="en-GB" sz="600" b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Vegetable Pasty with Chips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826929"/>
                  </a:ext>
                </a:extLst>
              </a:tr>
              <a:tr h="36814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>
                          <a:latin typeface="Century Gothic" panose="020B0502020202020204" pitchFamily="34" charset="0"/>
                        </a:rPr>
                        <a:t>Option 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Jacket Potato with filling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6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Jacket Potato with filling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6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Jacket Potato with filling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6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Tomato soup with ½ filled baguette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6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Jacket Potato with filling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6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337425"/>
                  </a:ext>
                </a:extLst>
              </a:tr>
              <a:tr h="27610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>
                          <a:latin typeface="Century Gothic" panose="020B0502020202020204" pitchFamily="34" charset="0"/>
                        </a:rPr>
                        <a:t>Vegetables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Peas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Sweetcorn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Carrots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Green beans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Broccoli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Carrots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Sweetcorn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Savoy Cabbage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dirty="0">
                          <a:latin typeface="Century Gothic" panose="020B0502020202020204" pitchFamily="34" charset="0"/>
                        </a:rPr>
                        <a:t>Baked Beans </a:t>
                      </a:r>
                    </a:p>
                    <a:p>
                      <a:pPr algn="l"/>
                      <a:r>
                        <a:rPr lang="en-GB" sz="600" dirty="0">
                          <a:latin typeface="Century Gothic" panose="020B0502020202020204" pitchFamily="34" charset="0"/>
                        </a:rPr>
                        <a:t>Garden Peas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9034328"/>
                  </a:ext>
                </a:extLst>
              </a:tr>
              <a:tr h="27610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GB" sz="600">
                          <a:latin typeface="Century Gothic" panose="020B0502020202020204" pitchFamily="34" charset="0"/>
                        </a:rPr>
                        <a:t>Dessert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dirty="0">
                          <a:latin typeface="Century Gothic" panose="020B0502020202020204" pitchFamily="34" charset="0"/>
                        </a:rPr>
                        <a:t>Fruit Crumble with Custard </a:t>
                      </a:r>
                      <a:endParaRPr lang="en-GB" sz="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Lemon Drizzle Cake </a:t>
                      </a:r>
                      <a:endParaRPr lang="en-GB" sz="6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Chocolate Shortbread </a:t>
                      </a:r>
                      <a:endParaRPr lang="en-GB" sz="6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Peach Pudding with Custard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Apple Flapjack</a:t>
                      </a:r>
                    </a:p>
                    <a:p>
                      <a:pPr algn="l"/>
                      <a:endParaRPr lang="en-GB" sz="600" dirty="0">
                        <a:highlight>
                          <a:srgbClr val="FF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660665"/>
                  </a:ext>
                </a:extLst>
              </a:tr>
              <a:tr h="184071">
                <a:tc vMerge="1">
                  <a:txBody>
                    <a:bodyPr/>
                    <a:lstStyle/>
                    <a:p>
                      <a:pPr algn="l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GB" sz="600" dirty="0">
                          <a:latin typeface="Century Gothic" panose="020B0502020202020204" pitchFamily="34" charset="0"/>
                        </a:rPr>
                        <a:t>Or a choice of Yoghurt &amp; Fresh Fruit available daily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8834137"/>
                  </a:ext>
                </a:extLst>
              </a:tr>
              <a:tr h="199410">
                <a:tc>
                  <a:txBody>
                    <a:bodyPr/>
                    <a:lstStyle/>
                    <a:p>
                      <a:pPr algn="l"/>
                      <a:endParaRPr lang="en-GB" sz="7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7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7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05952128"/>
                  </a:ext>
                </a:extLst>
              </a:tr>
              <a:tr h="368142">
                <a:tc rowSpan="6">
                  <a:txBody>
                    <a:bodyPr/>
                    <a:lstStyle/>
                    <a:p>
                      <a:pPr algn="l"/>
                      <a:r>
                        <a:rPr lang="en-GB" sz="600" b="1" dirty="0">
                          <a:latin typeface="Century Gothic" panose="020B0502020202020204" pitchFamily="34" charset="0"/>
                        </a:rPr>
                        <a:t>Week 3</a:t>
                      </a:r>
                    </a:p>
                    <a:p>
                      <a:pPr algn="l"/>
                      <a:r>
                        <a:rPr lang="en-GB" sz="600" b="1" dirty="0">
                          <a:latin typeface="Century Gothic" panose="020B0502020202020204" pitchFamily="34" charset="0"/>
                        </a:rPr>
                        <a:t>13/09/2021</a:t>
                      </a:r>
                    </a:p>
                    <a:p>
                      <a:pPr algn="l"/>
                      <a:r>
                        <a:rPr lang="en-GB" sz="600" b="1" dirty="0">
                          <a:latin typeface="Century Gothic" panose="020B0502020202020204" pitchFamily="34" charset="0"/>
                        </a:rPr>
                        <a:t>04/10/2021</a:t>
                      </a:r>
                    </a:p>
                    <a:p>
                      <a:pPr algn="l"/>
                      <a:r>
                        <a:rPr lang="en-GB" sz="600" b="1" dirty="0">
                          <a:latin typeface="Century Gothic" panose="020B0502020202020204" pitchFamily="34" charset="0"/>
                        </a:rPr>
                        <a:t>01/11/2021</a:t>
                      </a:r>
                    </a:p>
                    <a:p>
                      <a:pPr algn="l"/>
                      <a:r>
                        <a:rPr lang="en-GB" sz="600" b="1" dirty="0">
                          <a:latin typeface="Century Gothic" panose="020B0502020202020204" pitchFamily="34" charset="0"/>
                        </a:rPr>
                        <a:t>22/11/2021</a:t>
                      </a:r>
                    </a:p>
                    <a:p>
                      <a:pPr algn="l"/>
                      <a:r>
                        <a:rPr lang="en-GB" sz="600" b="1" dirty="0">
                          <a:latin typeface="Century Gothic" panose="020B0502020202020204" pitchFamily="34" charset="0"/>
                        </a:rPr>
                        <a:t>13/12/2021</a:t>
                      </a:r>
                    </a:p>
                    <a:p>
                      <a:pPr algn="l"/>
                      <a:r>
                        <a:rPr lang="en-GB" sz="600" b="1" dirty="0">
                          <a:latin typeface="Century Gothic" panose="020B0502020202020204" pitchFamily="34" charset="0"/>
                        </a:rPr>
                        <a:t>17/01/2022</a:t>
                      </a:r>
                    </a:p>
                    <a:p>
                      <a:pPr algn="l"/>
                      <a:r>
                        <a:rPr lang="en-GB" sz="600" b="1" dirty="0">
                          <a:latin typeface="Century Gothic" panose="020B0502020202020204" pitchFamily="34" charset="0"/>
                        </a:rPr>
                        <a:t>07/02/2022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dirty="0">
                          <a:latin typeface="Century Gothic" panose="020B0502020202020204" pitchFamily="34" charset="0"/>
                        </a:rPr>
                        <a:t>Option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smtClean="0">
                          <a:latin typeface="Century Gothic" panose="020B0502020202020204" pitchFamily="34" charset="0"/>
                        </a:rPr>
                        <a:t>Vegetable tomato</a:t>
                      </a:r>
                      <a:r>
                        <a:rPr lang="en-GB" sz="600" baseline="0" smtClean="0">
                          <a:latin typeface="Century Gothic" panose="020B0502020202020204" pitchFamily="34" charset="0"/>
                        </a:rPr>
                        <a:t> pasta </a:t>
                      </a:r>
                      <a:endParaRPr lang="en-GB" sz="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Beef burger with ½ Baked potato </a:t>
                      </a:r>
                      <a:endParaRPr lang="en-GB" sz="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dirty="0">
                          <a:latin typeface="Century Gothic" panose="020B0502020202020204" pitchFamily="34" charset="0"/>
                        </a:rPr>
                        <a:t>Roast Gammon with Roast Potatoes and Gravy</a:t>
                      </a:r>
                    </a:p>
                    <a:p>
                      <a:pPr algn="l"/>
                      <a:r>
                        <a:rPr lang="en-GB" sz="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Chicken, Pie with Mashed Potatoes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dirty="0">
                          <a:latin typeface="Century Gothic" panose="020B0502020202020204" pitchFamily="34" charset="0"/>
                        </a:rPr>
                        <a:t>MSC Fishfingers with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Chips and Tomato Sauce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831926"/>
                  </a:ext>
                </a:extLst>
              </a:tr>
              <a:tr h="34476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dirty="0">
                          <a:latin typeface="Century Gothic" panose="020B0502020202020204" pitchFamily="34" charset="0"/>
                        </a:rPr>
                        <a:t>Option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Veggie Meatballs in Tomato Sauce with Rice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Shepherdess Pie</a:t>
                      </a:r>
                      <a:endParaRPr lang="en-GB" sz="600" b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Mixed Vegetable Loaf with Roast Potatoes and Gravy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Vegetable Pasta Bake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BBQ Quorn with Chips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087882"/>
                  </a:ext>
                </a:extLst>
              </a:tr>
              <a:tr h="36814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>
                          <a:latin typeface="Century Gothic" panose="020B0502020202020204" pitchFamily="34" charset="0"/>
                        </a:rPr>
                        <a:t>Option 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Jacket Potato with filling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6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Tomato Soup with filled Baguette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6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Jacket Potato with filling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6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Jacket Potato with filling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Jacket Potato with filling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6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6803891"/>
                  </a:ext>
                </a:extLst>
              </a:tr>
              <a:tr h="27610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>
                          <a:latin typeface="Century Gothic" panose="020B0502020202020204" pitchFamily="34" charset="0"/>
                        </a:rPr>
                        <a:t>Vegetables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Broccoli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Sweetcorn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Garden Peas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Carrots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Swede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Broccoli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Green Beans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Cauliflower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600" dirty="0">
                          <a:latin typeface="Century Gothic" panose="020B0502020202020204" pitchFamily="34" charset="0"/>
                        </a:rPr>
                        <a:t>Baked </a:t>
                      </a:r>
                      <a:r>
                        <a:rPr lang="en-GB" sz="600">
                          <a:latin typeface="Century Gothic" panose="020B0502020202020204" pitchFamily="34" charset="0"/>
                        </a:rPr>
                        <a:t>Beans </a:t>
                      </a:r>
                      <a:endParaRPr lang="en-GB" sz="600" dirty="0">
                        <a:latin typeface="Century Gothic" panose="020B0502020202020204" pitchFamily="34" charset="0"/>
                      </a:endParaRPr>
                    </a:p>
                    <a:p>
                      <a:pPr algn="l"/>
                      <a:r>
                        <a:rPr lang="en-GB" sz="600" dirty="0">
                          <a:latin typeface="Century Gothic" panose="020B0502020202020204" pitchFamily="34" charset="0"/>
                        </a:rPr>
                        <a:t>Garden Peas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454249"/>
                  </a:ext>
                </a:extLst>
              </a:tr>
              <a:tr h="36814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GB" sz="600">
                          <a:latin typeface="Century Gothic" panose="020B0502020202020204" pitchFamily="34" charset="0"/>
                        </a:rPr>
                        <a:t>Dessert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Eves Pudding with Custard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Vanilla sponge with chocolate sauce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Fruity Shortbread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6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 dirty="0">
                          <a:latin typeface="Century Gothic" panose="020B0502020202020204" pitchFamily="34" charset="0"/>
                        </a:rPr>
                        <a:t>Pear and Chocolate crumble and Custard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600">
                          <a:latin typeface="Century Gothic" panose="020B0502020202020204" pitchFamily="34" charset="0"/>
                        </a:rPr>
                        <a:t>Iced Sponge</a:t>
                      </a:r>
                      <a:endParaRPr lang="en-GB" sz="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958128"/>
                  </a:ext>
                </a:extLst>
              </a:tr>
              <a:tr h="184071">
                <a:tc vMerge="1">
                  <a:txBody>
                    <a:bodyPr/>
                    <a:lstStyle/>
                    <a:p>
                      <a:pPr algn="l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GB" sz="600" dirty="0">
                          <a:latin typeface="Century Gothic" panose="020B0502020202020204" pitchFamily="34" charset="0"/>
                        </a:rPr>
                        <a:t>Or a choice of Yoghurt &amp; Fresh Fruit available daily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851172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89AF887B-F3B6-4EF7-97D6-B8BCE0E9F8EE}"/>
              </a:ext>
            </a:extLst>
          </p:cNvPr>
          <p:cNvSpPr/>
          <p:nvPr/>
        </p:nvSpPr>
        <p:spPr>
          <a:xfrm>
            <a:off x="3839881" y="67541"/>
            <a:ext cx="3061209" cy="374405"/>
          </a:xfrm>
          <a:prstGeom prst="rect">
            <a:avLst/>
          </a:prstGeom>
          <a:solidFill>
            <a:srgbClr val="FFF0D2"/>
          </a:solidFill>
          <a:ln>
            <a:solidFill>
              <a:srgbClr val="FFF0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3605543" y="77373"/>
            <a:ext cx="3676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Autumn Menu 2021</a:t>
            </a:r>
          </a:p>
        </p:txBody>
      </p:sp>
      <p:sp>
        <p:nvSpPr>
          <p:cNvPr id="34" name="Oval 33"/>
          <p:cNvSpPr/>
          <p:nvPr/>
        </p:nvSpPr>
        <p:spPr>
          <a:xfrm>
            <a:off x="6634449" y="213085"/>
            <a:ext cx="144016" cy="14401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25B8E71-295B-4986-A1AD-2AA9CE9C6FE9}"/>
              </a:ext>
            </a:extLst>
          </p:cNvPr>
          <p:cNvSpPr/>
          <p:nvPr/>
        </p:nvSpPr>
        <p:spPr>
          <a:xfrm>
            <a:off x="4005057" y="213085"/>
            <a:ext cx="144016" cy="14401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ounded Rectangle 18">
            <a:extLst>
              <a:ext uri="{FF2B5EF4-FFF2-40B4-BE49-F238E27FC236}">
                <a16:creationId xmlns:a16="http://schemas.microsoft.com/office/drawing/2014/main" id="{0A062528-88C9-45C7-B44D-74EFA60FD06F}"/>
              </a:ext>
            </a:extLst>
          </p:cNvPr>
          <p:cNvSpPr/>
          <p:nvPr/>
        </p:nvSpPr>
        <p:spPr>
          <a:xfrm>
            <a:off x="8787174" y="913664"/>
            <a:ext cx="1069762" cy="218051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900" b="1">
                <a:solidFill>
                  <a:schemeClr val="tx1"/>
                </a:solidFill>
                <a:latin typeface="Century Gothic" panose="020B0502020202020204" pitchFamily="34" charset="0"/>
              </a:rPr>
              <a:t>Available  Daily:</a:t>
            </a:r>
          </a:p>
          <a:p>
            <a:endParaRPr lang="en-GB" sz="9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800">
                <a:solidFill>
                  <a:schemeClr val="tx1"/>
                </a:solidFill>
                <a:latin typeface="Century Gothic" panose="020B0502020202020204" pitchFamily="34" charset="0"/>
              </a:rPr>
              <a:t>- Freshly cooked jacket potatoes with a choice of fillings (where advertised)</a:t>
            </a:r>
          </a:p>
          <a:p>
            <a:r>
              <a:rPr lang="en-GB" sz="800">
                <a:solidFill>
                  <a:schemeClr val="tx1"/>
                </a:solidFill>
                <a:latin typeface="Century Gothic" panose="020B0502020202020204" pitchFamily="34" charset="0"/>
              </a:rPr>
              <a:t>- Bread freshly baked on site daily</a:t>
            </a:r>
          </a:p>
          <a:p>
            <a:r>
              <a:rPr lang="en-GB" sz="800">
                <a:solidFill>
                  <a:schemeClr val="tx1"/>
                </a:solidFill>
                <a:latin typeface="Century Gothic" panose="020B0502020202020204" pitchFamily="34" charset="0"/>
              </a:rPr>
              <a:t>- Daily salad selection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45F920C-84EE-409D-8EFC-021BD65118FF}"/>
              </a:ext>
            </a:extLst>
          </p:cNvPr>
          <p:cNvGrpSpPr/>
          <p:nvPr/>
        </p:nvGrpSpPr>
        <p:grpSpPr>
          <a:xfrm>
            <a:off x="8787174" y="29330"/>
            <a:ext cx="1162170" cy="838053"/>
            <a:chOff x="8787174" y="19391"/>
            <a:chExt cx="1162170" cy="838053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64602FA-1F5E-4D94-9134-4424E62D1342}"/>
                </a:ext>
              </a:extLst>
            </p:cNvPr>
            <p:cNvGrpSpPr/>
            <p:nvPr/>
          </p:nvGrpSpPr>
          <p:grpSpPr>
            <a:xfrm>
              <a:off x="8787174" y="19391"/>
              <a:ext cx="1162170" cy="838053"/>
              <a:chOff x="8787174" y="19391"/>
              <a:chExt cx="1162170" cy="838053"/>
            </a:xfrm>
          </p:grpSpPr>
          <p:sp>
            <p:nvSpPr>
              <p:cNvPr id="16" name="Flowchart: Alternate Process 15">
                <a:extLst>
                  <a:ext uri="{FF2B5EF4-FFF2-40B4-BE49-F238E27FC236}">
                    <a16:creationId xmlns:a16="http://schemas.microsoft.com/office/drawing/2014/main" id="{CFA56158-499C-42DB-A262-8EB775026C21}"/>
                  </a:ext>
                </a:extLst>
              </p:cNvPr>
              <p:cNvSpPr/>
              <p:nvPr/>
            </p:nvSpPr>
            <p:spPr>
              <a:xfrm>
                <a:off x="8787174" y="19391"/>
                <a:ext cx="1051376" cy="718080"/>
              </a:xfrm>
              <a:prstGeom prst="flowChartAlternateProcess">
                <a:avLst/>
              </a:prstGeom>
              <a:solidFill>
                <a:srgbClr val="FFF0D2"/>
              </a:solidFill>
              <a:ln>
                <a:solidFill>
                  <a:srgbClr val="FFF0D2"/>
                </a:solidFill>
              </a:ln>
              <a:effectLst>
                <a:softEdge rad="12700"/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41D5377-B9B6-4F23-86EB-DB0520AA2888}"/>
                  </a:ext>
                </a:extLst>
              </p:cNvPr>
              <p:cNvSpPr txBox="1"/>
              <p:nvPr/>
            </p:nvSpPr>
            <p:spPr>
              <a:xfrm>
                <a:off x="8963371" y="26447"/>
                <a:ext cx="98597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800" dirty="0">
                    <a:latin typeface="Century Gothic" panose="020B0502020202020204" pitchFamily="34" charset="0"/>
                  </a:rPr>
                  <a:t>Added Plant Power</a:t>
                </a:r>
              </a:p>
              <a:p>
                <a:endParaRPr lang="en-GB" sz="400" dirty="0">
                  <a:latin typeface="Century Gothic" panose="020B0502020202020204" pitchFamily="34" charset="0"/>
                </a:endParaRPr>
              </a:p>
              <a:p>
                <a:r>
                  <a:rPr lang="en-GB" sz="800" dirty="0">
                    <a:latin typeface="Century Gothic" panose="020B0502020202020204" pitchFamily="34" charset="0"/>
                  </a:rPr>
                  <a:t>Vegan</a:t>
                </a:r>
              </a:p>
              <a:p>
                <a:endParaRPr lang="en-GB" sz="400" dirty="0">
                  <a:latin typeface="Century Gothic" panose="020B0502020202020204" pitchFamily="34" charset="0"/>
                </a:endParaRPr>
              </a:p>
              <a:p>
                <a:r>
                  <a:rPr lang="en-GB" sz="800" dirty="0">
                    <a:latin typeface="Century Gothic" panose="020B0502020202020204" pitchFamily="34" charset="0"/>
                  </a:rPr>
                  <a:t>Wholemeal</a:t>
                </a:r>
              </a:p>
              <a:p>
                <a:endParaRPr lang="en-GB" sz="400" dirty="0">
                  <a:latin typeface="Century Gothic" panose="020B0502020202020204" pitchFamily="34" charset="0"/>
                </a:endParaRPr>
              </a:p>
              <a:p>
                <a:endParaRPr lang="en-GB" sz="400" dirty="0">
                  <a:latin typeface="Century Gothic" panose="020B0502020202020204" pitchFamily="34" charset="0"/>
                </a:endParaRPr>
              </a:p>
              <a:p>
                <a:r>
                  <a:rPr lang="en-GB" sz="800" dirty="0">
                    <a:latin typeface="Century Gothic" panose="020B0502020202020204" pitchFamily="34" charset="0"/>
                  </a:rPr>
                  <a:t>        </a:t>
                </a:r>
              </a:p>
            </p:txBody>
          </p:sp>
          <p:pic>
            <p:nvPicPr>
              <p:cNvPr id="18" name="Picture 17" descr="A picture containing object&#10;&#10;Description automatically generated">
                <a:extLst>
                  <a:ext uri="{FF2B5EF4-FFF2-40B4-BE49-F238E27FC236}">
                    <a16:creationId xmlns:a16="http://schemas.microsoft.com/office/drawing/2014/main" id="{92D85684-1E92-4854-8858-A755447A0B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32015" y="357528"/>
                <a:ext cx="181496" cy="104186"/>
              </a:xfrm>
              <a:prstGeom prst="rect">
                <a:avLst/>
              </a:prstGeom>
            </p:spPr>
          </p:pic>
        </p:grpSp>
        <p:pic>
          <p:nvPicPr>
            <p:cNvPr id="13" name="Picture 12" descr="A close up of a logo&#10;&#10;Description automatically generated">
              <a:extLst>
                <a:ext uri="{FF2B5EF4-FFF2-40B4-BE49-F238E27FC236}">
                  <a16:creationId xmlns:a16="http://schemas.microsoft.com/office/drawing/2014/main" id="{F8334CCA-B2C7-4FBA-8154-491B11F893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1254" y="529594"/>
              <a:ext cx="143018" cy="174096"/>
            </a:xfrm>
            <a:prstGeom prst="rect">
              <a:avLst/>
            </a:prstGeom>
          </p:spPr>
        </p:pic>
        <p:pic>
          <p:nvPicPr>
            <p:cNvPr id="15" name="Picture 14" descr="A close up of a logo&#10;&#10;Description automatically generated">
              <a:extLst>
                <a:ext uri="{FF2B5EF4-FFF2-40B4-BE49-F238E27FC236}">
                  <a16:creationId xmlns:a16="http://schemas.microsoft.com/office/drawing/2014/main" id="{EAB8273B-749B-44E5-928A-AFAD4A4DF8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9451" y="109275"/>
              <a:ext cx="147249" cy="152424"/>
            </a:xfrm>
            <a:prstGeom prst="rect">
              <a:avLst/>
            </a:prstGeom>
          </p:spPr>
        </p:pic>
      </p:grpSp>
      <p:pic>
        <p:nvPicPr>
          <p:cNvPr id="19" name="Picture 18" descr="A picture containing object&#10;&#10;Description automatically generated">
            <a:extLst>
              <a:ext uri="{FF2B5EF4-FFF2-40B4-BE49-F238E27FC236}">
                <a16:creationId xmlns:a16="http://schemas.microsoft.com/office/drawing/2014/main" id="{B85747C8-068B-475B-BCBB-E6CDFEF63A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475" y="927202"/>
            <a:ext cx="253000" cy="120176"/>
          </a:xfrm>
          <a:prstGeom prst="rect">
            <a:avLst/>
          </a:prstGeom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E0FEB207-B4A2-4886-BE46-AE173E34DC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936" y="876843"/>
            <a:ext cx="219298" cy="220894"/>
          </a:xfrm>
          <a:prstGeom prst="rect">
            <a:avLst/>
          </a:prstGeom>
        </p:spPr>
      </p:pic>
      <p:pic>
        <p:nvPicPr>
          <p:cNvPr id="21" name="Picture 20" descr="A picture containing object&#10;&#10;Description automatically generated">
            <a:extLst>
              <a:ext uri="{FF2B5EF4-FFF2-40B4-BE49-F238E27FC236}">
                <a16:creationId xmlns:a16="http://schemas.microsoft.com/office/drawing/2014/main" id="{D9F77803-477D-4132-86BD-53DFF7D533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228" y="1417265"/>
            <a:ext cx="253000" cy="120176"/>
          </a:xfrm>
          <a:prstGeom prst="rect">
            <a:avLst/>
          </a:prstGeom>
        </p:spPr>
      </p:pic>
      <p:pic>
        <p:nvPicPr>
          <p:cNvPr id="22" name="Picture 21" descr="A picture containing object&#10;&#10;Description automatically generated">
            <a:extLst>
              <a:ext uri="{FF2B5EF4-FFF2-40B4-BE49-F238E27FC236}">
                <a16:creationId xmlns:a16="http://schemas.microsoft.com/office/drawing/2014/main" id="{1F0C085B-EC87-495B-8DE6-CA824ADD33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01" y="1381362"/>
            <a:ext cx="253000" cy="120176"/>
          </a:xfrm>
          <a:prstGeom prst="rect">
            <a:avLst/>
          </a:prstGeom>
        </p:spPr>
      </p:pic>
      <p:pic>
        <p:nvPicPr>
          <p:cNvPr id="23" name="Picture 22" descr="A picture containing object&#10;&#10;Description automatically generated">
            <a:extLst>
              <a:ext uri="{FF2B5EF4-FFF2-40B4-BE49-F238E27FC236}">
                <a16:creationId xmlns:a16="http://schemas.microsoft.com/office/drawing/2014/main" id="{B46EF2CC-5893-4FEA-A4AC-E468943272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5303">
            <a:off x="5685947" y="2311590"/>
            <a:ext cx="253000" cy="120176"/>
          </a:xfrm>
          <a:prstGeom prst="rect">
            <a:avLst/>
          </a:prstGeom>
        </p:spPr>
      </p:pic>
      <p:pic>
        <p:nvPicPr>
          <p:cNvPr id="24" name="Picture 23" descr="A close up of a logo&#10;&#10;Description automatically generated">
            <a:extLst>
              <a:ext uri="{FF2B5EF4-FFF2-40B4-BE49-F238E27FC236}">
                <a16:creationId xmlns:a16="http://schemas.microsoft.com/office/drawing/2014/main" id="{662A3435-5236-4D23-B2DE-DE52F37342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255" y="829432"/>
            <a:ext cx="202946" cy="202948"/>
          </a:xfrm>
          <a:prstGeom prst="rect">
            <a:avLst/>
          </a:prstGeom>
        </p:spPr>
      </p:pic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:a16="http://schemas.microsoft.com/office/drawing/2014/main" id="{BE51DF5E-F515-4B2F-A598-D179145B81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016" y="2261231"/>
            <a:ext cx="219298" cy="220894"/>
          </a:xfrm>
          <a:prstGeom prst="rect">
            <a:avLst/>
          </a:prstGeom>
        </p:spPr>
      </p:pic>
      <p:pic>
        <p:nvPicPr>
          <p:cNvPr id="27" name="Picture 26" descr="A close up of a logo&#10;&#10;Description automatically generated">
            <a:extLst>
              <a:ext uri="{FF2B5EF4-FFF2-40B4-BE49-F238E27FC236}">
                <a16:creationId xmlns:a16="http://schemas.microsoft.com/office/drawing/2014/main" id="{9DBA90D5-41F0-4B44-A7D3-757B44C63D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975" y="3375664"/>
            <a:ext cx="219298" cy="220894"/>
          </a:xfrm>
          <a:prstGeom prst="rect">
            <a:avLst/>
          </a:prstGeom>
        </p:spPr>
      </p:pic>
      <p:pic>
        <p:nvPicPr>
          <p:cNvPr id="28" name="Picture 27" descr="A close up of a logo&#10;&#10;Description automatically generated">
            <a:extLst>
              <a:ext uri="{FF2B5EF4-FFF2-40B4-BE49-F238E27FC236}">
                <a16:creationId xmlns:a16="http://schemas.microsoft.com/office/drawing/2014/main" id="{F8B9B83C-846F-4157-8940-6AFBED533C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831" y="4285818"/>
            <a:ext cx="219298" cy="220894"/>
          </a:xfrm>
          <a:prstGeom prst="rect">
            <a:avLst/>
          </a:prstGeom>
        </p:spPr>
      </p:pic>
      <p:pic>
        <p:nvPicPr>
          <p:cNvPr id="29" name="Picture 28" descr="A close up of a logo&#10;&#10;Description automatically generated">
            <a:extLst>
              <a:ext uri="{FF2B5EF4-FFF2-40B4-BE49-F238E27FC236}">
                <a16:creationId xmlns:a16="http://schemas.microsoft.com/office/drawing/2014/main" id="{B7E261B6-349A-413C-82DD-C5BB11F836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544" y="3357502"/>
            <a:ext cx="219298" cy="220894"/>
          </a:xfrm>
          <a:prstGeom prst="rect">
            <a:avLst/>
          </a:prstGeom>
        </p:spPr>
      </p:pic>
      <p:pic>
        <p:nvPicPr>
          <p:cNvPr id="30" name="Picture 29" descr="A close up of a logo&#10;&#10;Description automatically generated">
            <a:extLst>
              <a:ext uri="{FF2B5EF4-FFF2-40B4-BE49-F238E27FC236}">
                <a16:creationId xmlns:a16="http://schemas.microsoft.com/office/drawing/2014/main" id="{0E5EC495-A76B-4F9E-BA0A-66EC825159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090" y="2983733"/>
            <a:ext cx="219298" cy="220894"/>
          </a:xfrm>
          <a:prstGeom prst="rect">
            <a:avLst/>
          </a:prstGeom>
        </p:spPr>
      </p:pic>
      <p:pic>
        <p:nvPicPr>
          <p:cNvPr id="31" name="Picture 30" descr="A close up of a logo&#10;&#10;Description automatically generated">
            <a:extLst>
              <a:ext uri="{FF2B5EF4-FFF2-40B4-BE49-F238E27FC236}">
                <a16:creationId xmlns:a16="http://schemas.microsoft.com/office/drawing/2014/main" id="{19D1DB00-8E23-4747-9825-E36CFEC80F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984" y="4243957"/>
            <a:ext cx="219298" cy="220894"/>
          </a:xfrm>
          <a:prstGeom prst="rect">
            <a:avLst/>
          </a:prstGeom>
        </p:spPr>
      </p:pic>
      <p:pic>
        <p:nvPicPr>
          <p:cNvPr id="33" name="Picture 32" descr="A picture containing object&#10;&#10;Description automatically generated">
            <a:extLst>
              <a:ext uri="{FF2B5EF4-FFF2-40B4-BE49-F238E27FC236}">
                <a16:creationId xmlns:a16="http://schemas.microsoft.com/office/drawing/2014/main" id="{D7F8323A-E78E-4DB3-9526-6D2E4C412E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512" y="4294316"/>
            <a:ext cx="253000" cy="120176"/>
          </a:xfrm>
          <a:prstGeom prst="rect">
            <a:avLst/>
          </a:prstGeom>
        </p:spPr>
      </p:pic>
      <p:pic>
        <p:nvPicPr>
          <p:cNvPr id="37" name="Picture 36" descr="A picture containing object&#10;&#10;Description automatically generated">
            <a:extLst>
              <a:ext uri="{FF2B5EF4-FFF2-40B4-BE49-F238E27FC236}">
                <a16:creationId xmlns:a16="http://schemas.microsoft.com/office/drawing/2014/main" id="{E4B5EBE7-BA40-4438-AB02-F29BEA09CD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065" y="3455808"/>
            <a:ext cx="253000" cy="120176"/>
          </a:xfrm>
          <a:prstGeom prst="rect">
            <a:avLst/>
          </a:prstGeom>
        </p:spPr>
      </p:pic>
      <p:pic>
        <p:nvPicPr>
          <p:cNvPr id="38" name="Picture 37" descr="A picture containing object&#10;&#10;Description automatically generated">
            <a:extLst>
              <a:ext uri="{FF2B5EF4-FFF2-40B4-BE49-F238E27FC236}">
                <a16:creationId xmlns:a16="http://schemas.microsoft.com/office/drawing/2014/main" id="{E04F0544-C01E-413A-88B8-040AE5D4E4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103" y="3429000"/>
            <a:ext cx="253000" cy="120176"/>
          </a:xfrm>
          <a:prstGeom prst="rect">
            <a:avLst/>
          </a:prstGeom>
        </p:spPr>
      </p:pic>
      <p:pic>
        <p:nvPicPr>
          <p:cNvPr id="40" name="Picture 39" descr="A close up of a logo&#10;&#10;Description automatically generated">
            <a:extLst>
              <a:ext uri="{FF2B5EF4-FFF2-40B4-BE49-F238E27FC236}">
                <a16:creationId xmlns:a16="http://schemas.microsoft.com/office/drawing/2014/main" id="{6ACFB290-BC40-4590-A5F5-F43A1B2288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931" y="3001679"/>
            <a:ext cx="202946" cy="202948"/>
          </a:xfrm>
          <a:prstGeom prst="rect">
            <a:avLst/>
          </a:prstGeom>
        </p:spPr>
      </p:pic>
      <p:pic>
        <p:nvPicPr>
          <p:cNvPr id="42" name="Picture 41" descr="A close up of a logo&#10;&#10;Description automatically generated">
            <a:extLst>
              <a:ext uri="{FF2B5EF4-FFF2-40B4-BE49-F238E27FC236}">
                <a16:creationId xmlns:a16="http://schemas.microsoft.com/office/drawing/2014/main" id="{14024D56-0B97-4D64-961C-461D5D65D5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014" y="5400251"/>
            <a:ext cx="219298" cy="220894"/>
          </a:xfrm>
          <a:prstGeom prst="rect">
            <a:avLst/>
          </a:prstGeom>
        </p:spPr>
      </p:pic>
      <p:pic>
        <p:nvPicPr>
          <p:cNvPr id="43" name="Picture 42" descr="A picture containing object&#10;&#10;Description automatically generated">
            <a:extLst>
              <a:ext uri="{FF2B5EF4-FFF2-40B4-BE49-F238E27FC236}">
                <a16:creationId xmlns:a16="http://schemas.microsoft.com/office/drawing/2014/main" id="{B26ABD6D-22F0-47DF-BF2C-08254299E8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828" y="5468727"/>
            <a:ext cx="253000" cy="120176"/>
          </a:xfrm>
          <a:prstGeom prst="rect">
            <a:avLst/>
          </a:prstGeom>
        </p:spPr>
      </p:pic>
      <p:pic>
        <p:nvPicPr>
          <p:cNvPr id="45" name="Picture 44" descr="A close up of a logo&#10;&#10;Description automatically generated">
            <a:extLst>
              <a:ext uri="{FF2B5EF4-FFF2-40B4-BE49-F238E27FC236}">
                <a16:creationId xmlns:a16="http://schemas.microsoft.com/office/drawing/2014/main" id="{7324C3B8-CE6A-4F37-BBC6-8641F237B7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428" y="5011075"/>
            <a:ext cx="202946" cy="202948"/>
          </a:xfrm>
          <a:prstGeom prst="rect">
            <a:avLst/>
          </a:prstGeom>
        </p:spPr>
      </p:pic>
      <p:pic>
        <p:nvPicPr>
          <p:cNvPr id="46" name="Picture 45" descr="A picture containing object&#10;&#10;Description automatically generated">
            <a:extLst>
              <a:ext uri="{FF2B5EF4-FFF2-40B4-BE49-F238E27FC236}">
                <a16:creationId xmlns:a16="http://schemas.microsoft.com/office/drawing/2014/main" id="{A7462F2F-139B-4954-9886-92E70F5D85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177" y="5467806"/>
            <a:ext cx="253000" cy="120176"/>
          </a:xfrm>
          <a:prstGeom prst="rect">
            <a:avLst/>
          </a:prstGeom>
        </p:spPr>
      </p:pic>
      <p:pic>
        <p:nvPicPr>
          <p:cNvPr id="41" name="Picture 40" descr="A picture containing object&#10;&#10;Description automatically generated">
            <a:extLst>
              <a:ext uri="{FF2B5EF4-FFF2-40B4-BE49-F238E27FC236}">
                <a16:creationId xmlns:a16="http://schemas.microsoft.com/office/drawing/2014/main" id="{E815046C-A7EA-4CD9-8E17-2276EC8708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565" y="1297089"/>
            <a:ext cx="253000" cy="120176"/>
          </a:xfrm>
          <a:prstGeom prst="rect">
            <a:avLst/>
          </a:prstGeom>
        </p:spPr>
      </p:pic>
      <p:pic>
        <p:nvPicPr>
          <p:cNvPr id="44" name="Picture 43" descr="A picture containing object&#10;&#10;Description automatically generated">
            <a:extLst>
              <a:ext uri="{FF2B5EF4-FFF2-40B4-BE49-F238E27FC236}">
                <a16:creationId xmlns:a16="http://schemas.microsoft.com/office/drawing/2014/main" id="{1FA48B1A-512B-4C73-8442-1AA06CCD57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189" y="4348126"/>
            <a:ext cx="253000" cy="120176"/>
          </a:xfrm>
          <a:prstGeom prst="rect">
            <a:avLst/>
          </a:prstGeom>
        </p:spPr>
      </p:pic>
      <p:pic>
        <p:nvPicPr>
          <p:cNvPr id="47" name="Picture 46" descr="A picture containing object&#10;&#10;Description automatically generated">
            <a:extLst>
              <a:ext uri="{FF2B5EF4-FFF2-40B4-BE49-F238E27FC236}">
                <a16:creationId xmlns:a16="http://schemas.microsoft.com/office/drawing/2014/main" id="{0AD2C606-0F4E-4E71-85F5-F07B0F8EF2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961" y="6378313"/>
            <a:ext cx="253000" cy="120176"/>
          </a:xfrm>
          <a:prstGeom prst="rect">
            <a:avLst/>
          </a:prstGeom>
        </p:spPr>
      </p:pic>
      <p:pic>
        <p:nvPicPr>
          <p:cNvPr id="48" name="Picture 47" descr="A picture containing object&#10;&#10;Description automatically generated">
            <a:extLst>
              <a:ext uri="{FF2B5EF4-FFF2-40B4-BE49-F238E27FC236}">
                <a16:creationId xmlns:a16="http://schemas.microsoft.com/office/drawing/2014/main" id="{A71423FC-1C40-4F94-975E-1ADF1580BB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369" y="5425952"/>
            <a:ext cx="253000" cy="120176"/>
          </a:xfrm>
          <a:prstGeom prst="rect">
            <a:avLst/>
          </a:prstGeom>
        </p:spPr>
      </p:pic>
      <p:pic>
        <p:nvPicPr>
          <p:cNvPr id="49" name="Picture 48" descr="A picture containing object&#10;&#10;Description automatically generated">
            <a:extLst>
              <a:ext uri="{FF2B5EF4-FFF2-40B4-BE49-F238E27FC236}">
                <a16:creationId xmlns:a16="http://schemas.microsoft.com/office/drawing/2014/main" id="{762DE6C9-DC12-49CB-A4F9-CE71D1A206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043" y="2261231"/>
            <a:ext cx="253000" cy="12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099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8634FFA3744C4B84876A44E1AA9359" ma:contentTypeVersion="12" ma:contentTypeDescription="Create a new document." ma:contentTypeScope="" ma:versionID="4fb2d6d019d76cfab398274700748581">
  <xsd:schema xmlns:xsd="http://www.w3.org/2001/XMLSchema" xmlns:xs="http://www.w3.org/2001/XMLSchema" xmlns:p="http://schemas.microsoft.com/office/2006/metadata/properties" xmlns:ns2="7be24ffb-6946-4918-89e8-e9095c25473e" xmlns:ns3="1a6ea2af-de0f-4fc7-9226-ca1ca2060d59" targetNamespace="http://schemas.microsoft.com/office/2006/metadata/properties" ma:root="true" ma:fieldsID="61eb9a9c401f592f25bc15d422727f92" ns2:_="" ns3:_="">
    <xsd:import namespace="7be24ffb-6946-4918-89e8-e9095c25473e"/>
    <xsd:import namespace="1a6ea2af-de0f-4fc7-9226-ca1ca2060d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e24ffb-6946-4918-89e8-e9095c2547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6ea2af-de0f-4fc7-9226-ca1ca2060d59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CaterLink Library" ma:contentTypeID="0x01010052FFBB5F4ECAC345B68EA5B0F012F2CB001D2DD4021E51ED469CD64ECCA14AA431" ma:contentTypeVersion="17" ma:contentTypeDescription="" ma:contentTypeScope="" ma:versionID="fd127ddd02a0ba9c1541c8ea31bbc3b9">
  <xsd:schema xmlns:xsd="http://www.w3.org/2001/XMLSchema" xmlns:xs="http://www.w3.org/2001/XMLSchema" xmlns:p="http://schemas.microsoft.com/office/2006/metadata/properties" xmlns:ns2="84053289-19df-4a0d-ba79-24174fdaa722" xmlns:ns3="fde98e28-7625-451c-8c53-44dda40a03da" targetNamespace="http://schemas.microsoft.com/office/2006/metadata/properties" ma:root="true" ma:fieldsID="6c68bff28220322ca83ed96fa0b2f089" ns2:_="" ns3:_="">
    <xsd:import namespace="84053289-19df-4a0d-ba79-24174fdaa722"/>
    <xsd:import namespace="fde98e28-7625-451c-8c53-44dda40a03da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2:e72ff13f1b664d099034ef488b8ed406" minOccurs="0"/>
                <xsd:element ref="ns3:Sector" minOccurs="0"/>
                <xsd:element ref="ns3:Category" minOccurs="0"/>
                <xsd:element ref="ns3:Season" minOccurs="0"/>
                <xsd:element ref="ns3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053289-19df-4a0d-ba79-24174fdaa722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4dd14cfc-4989-4c77-a8f5-968de01c02bd}" ma:internalName="TaxCatchAll" ma:showField="CatchAllData" ma:web="942a2052-b5dd-4187-9169-60830e3426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hidden="true" ma:list="{4dd14cfc-4989-4c77-a8f5-968de01c02bd}" ma:internalName="TaxCatchAllLabel" ma:readOnly="true" ma:showField="CatchAllDataLabel" ma:web="942a2052-b5dd-4187-9169-60830e3426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72ff13f1b664d099034ef488b8ed406" ma:index="11" nillable="true" ma:taxonomy="true" ma:internalName="e72ff13f1b664d099034ef488b8ed406" ma:taxonomyFieldName="Company_x0020_Metadata" ma:displayName="Company-Metadata" ma:readOnly="false" ma:default="2;#CaterLink|6b7c7025-ee94-469a-84b5-af43f06be2f7" ma:fieldId="{e72ff13f-1b66-4d09-9034-ef488b8ed406}" ma:taxonomyMulti="true" ma:sspId="44daa782-f5eb-4b1d-9e96-5b2bf63ae0ae" ma:termSetId="1ccc5a69-7d96-4eaa-b490-024d0e35738f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e98e28-7625-451c-8c53-44dda40a03da" elementFormDefault="qualified">
    <xsd:import namespace="http://schemas.microsoft.com/office/2006/documentManagement/types"/>
    <xsd:import namespace="http://schemas.microsoft.com/office/infopath/2007/PartnerControls"/>
    <xsd:element name="Sector" ma:index="13" nillable="true" ma:displayName="Sector" ma:format="Dropdown" ma:internalName="Sector" ma:readOnly="false">
      <xsd:simpleType>
        <xsd:restriction base="dms:Choice">
          <xsd:enumeration value="Primary"/>
          <xsd:enumeration value="Secondary"/>
          <xsd:enumeration value="College"/>
        </xsd:restriction>
      </xsd:simpleType>
    </xsd:element>
    <xsd:element name="Category" ma:index="14" nillable="true" ma:displayName="Category" ma:format="Dropdown" ma:internalName="Category">
      <xsd:simpleType>
        <xsd:restriction base="dms:Choice">
          <xsd:enumeration value="Destination Days"/>
          <xsd:enumeration value="Discovery Days"/>
          <xsd:enumeration value="Food Offers"/>
          <xsd:enumeration value="Foodie Facts"/>
          <xsd:enumeration value="Impulse Promotions"/>
          <xsd:enumeration value="Loyalty Posters"/>
          <xsd:enumeration value="Meal Deal"/>
          <xsd:enumeration value="Menu Flyers"/>
          <xsd:enumeration value="Other"/>
          <xsd:enumeration value="Pop Up"/>
          <xsd:enumeration value="Provenance"/>
          <xsd:enumeration value="QR Codes"/>
          <xsd:enumeration value="Useful Images"/>
        </xsd:restriction>
      </xsd:simpleType>
    </xsd:element>
    <xsd:element name="Season" ma:index="15" nillable="true" ma:displayName="Season" ma:format="Dropdown" ma:hidden="true" ma:internalName="Season" ma:readOnly="false">
      <xsd:simpleType>
        <xsd:restriction base="dms:Choice">
          <xsd:enumeration value="Spring"/>
          <xsd:enumeration value="Summer"/>
          <xsd:enumeration value="Autumn"/>
          <xsd:enumeration value="Winter"/>
        </xsd:restriction>
      </xsd:simpleType>
    </xsd:element>
    <xsd:element name="Description0" ma:index="16" nillable="true" ma:displayName="Description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AB8ED64-C6F3-4AA7-A4F8-D8EE960172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8B72B72-EFE2-4371-B500-B2B9B1CA3EDB}">
  <ds:schemaRefs>
    <ds:schemaRef ds:uri="http://www.w3.org/XML/1998/namespace"/>
    <ds:schemaRef ds:uri="fde98e28-7625-451c-8c53-44dda40a03da"/>
    <ds:schemaRef ds:uri="http://purl.org/dc/terms/"/>
    <ds:schemaRef ds:uri="http://purl.org/dc/elements/1.1/"/>
    <ds:schemaRef ds:uri="http://schemas.microsoft.com/office/2006/metadata/properties"/>
    <ds:schemaRef ds:uri="http://schemas.microsoft.com/office/2006/documentManagement/types"/>
    <ds:schemaRef ds:uri="84053289-19df-4a0d-ba79-24174fdaa722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207D20A-7E16-4FA6-9DB2-1D607EB7FE47}"/>
</file>

<file path=customXml/itemProps4.xml><?xml version="1.0" encoding="utf-8"?>
<ds:datastoreItem xmlns:ds="http://schemas.openxmlformats.org/officeDocument/2006/customXml" ds:itemID="{DDEB18C1-AF1D-4CE1-9301-75787EDEAF9F}">
  <ds:schemaRefs>
    <ds:schemaRef ds:uri="84053289-19df-4a0d-ba79-24174fdaa722"/>
    <ds:schemaRef ds:uri="fde98e28-7625-451c-8c53-44dda40a03d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452</Words>
  <Application>Microsoft Office PowerPoint</Application>
  <PresentationFormat>A4 Paper (210x297 mm)</PresentationFormat>
  <Paragraphs>160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Christian Pass</dc:creator>
  <cp:lastModifiedBy>Lucy Sullivan</cp:lastModifiedBy>
  <cp:revision>56</cp:revision>
  <cp:lastPrinted>2021-06-29T09:15:52Z</cp:lastPrinted>
  <dcterms:created xsi:type="dcterms:W3CDTF">2014-08-19T19:35:20Z</dcterms:created>
  <dcterms:modified xsi:type="dcterms:W3CDTF">2021-12-13T10:45:44Z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0x010100A88634FFA3744C4B84876A44E1AA9359</vt:lpwstr>
  </property>
  <property fmtid="{D5CDD505-2E9C-101B-9397-08002B2CF9AE}" pid="3" name="Company_x0020_Metadata">
    <vt:lpwstr>2;#CaterLink|6b7c7025-ee94-469a-84b5-af43f06be2f7</vt:lpwstr>
  </property>
  <property fmtid="{D5CDD505-2E9C-101B-9397-08002B2CF9AE}" pid="4" name="Company Metadata">
    <vt:lpwstr>2;#CaterLink</vt:lpwstr>
  </property>
  <property fmtid="{D5CDD505-2E9C-101B-9397-08002B2CF9AE}" pid="5" name="Order">
    <vt:r8>156600</vt:r8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_SourceUrl">
    <vt:lpwstr/>
  </property>
  <property fmtid="{D5CDD505-2E9C-101B-9397-08002B2CF9AE}" pid="11" name="_SharedFileIndex">
    <vt:lpwstr/>
  </property>
  <property fmtid="{D5CDD505-2E9C-101B-9397-08002B2CF9AE}" pid="12" name="TemplateUrl">
    <vt:lpwstr/>
  </property>
  <property fmtid="{D5CDD505-2E9C-101B-9397-08002B2CF9AE}" pid="13" name="ComplianceAssetId">
    <vt:lpwstr/>
  </property>
</Properties>
</file>